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0" r:id="rId3"/>
    <p:sldId id="258" r:id="rId4"/>
    <p:sldId id="257" r:id="rId5"/>
    <p:sldId id="259" r:id="rId6"/>
    <p:sldId id="260" r:id="rId7"/>
    <p:sldId id="278" r:id="rId8"/>
    <p:sldId id="275" r:id="rId9"/>
    <p:sldId id="261" r:id="rId10"/>
    <p:sldId id="262" r:id="rId11"/>
    <p:sldId id="274" r:id="rId12"/>
    <p:sldId id="263" r:id="rId13"/>
    <p:sldId id="279" r:id="rId14"/>
    <p:sldId id="264" r:id="rId15"/>
    <p:sldId id="265" r:id="rId16"/>
    <p:sldId id="277" r:id="rId17"/>
    <p:sldId id="266" r:id="rId18"/>
    <p:sldId id="267" r:id="rId19"/>
    <p:sldId id="268" r:id="rId20"/>
    <p:sldId id="269" r:id="rId21"/>
    <p:sldId id="270" r:id="rId22"/>
    <p:sldId id="272" r:id="rId23"/>
    <p:sldId id="27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588" autoAdjust="0"/>
    <p:restoredTop sz="94612" autoAdjust="0"/>
  </p:normalViewPr>
  <p:slideViewPr>
    <p:cSldViewPr>
      <p:cViewPr varScale="1">
        <p:scale>
          <a:sx n="92" d="100"/>
          <a:sy n="92" d="100"/>
        </p:scale>
        <p:origin x="-161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1" d="100"/>
        <a:sy n="31"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8/15/2016</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8/15/2016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8/15/2016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8/15/2016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8/15/2016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8/15/2016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8/15/2016</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file:///\\vie-vb-fs-01\Instructors\Staff%20Video\Saphonia%20INTERVIEW%201_Lg_16x9.wmv"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file:///\\vie-vb-fs-01\Instructors\Staff%20Video\Nina%20INTERVIEW_Lg_16x9.wmv"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file:///\\vie-vb-fs-01\Instructors\Staff%20Video\Debbie%20INTERVIEW_Lg_16x9.wmv"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file:///\\vie-vb-fs-01\Instructors\Staff%20Video\Saphonia%20INTERVIEW%202_Lg_16x9.wmv"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file:///\\vie-vb-fs-01\Instructors\Staff%20Video\Jillian%20INTERVIEW_Lg_16x9.wmv"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mtClean="0">
                <a:solidFill>
                  <a:schemeClr val="tx2"/>
                </a:solidFill>
              </a:rPr>
              <a:t>A </a:t>
            </a:r>
            <a:r>
              <a:rPr lang="en-US" dirty="0" smtClean="0">
                <a:solidFill>
                  <a:schemeClr val="tx2"/>
                </a:solidFill>
              </a:rPr>
              <a:t>New Career.……</a:t>
            </a:r>
            <a:br>
              <a:rPr lang="en-US" dirty="0" smtClean="0">
                <a:solidFill>
                  <a:schemeClr val="tx2"/>
                </a:solidFill>
              </a:rPr>
            </a:br>
            <a:r>
              <a:rPr lang="en-US" dirty="0" smtClean="0">
                <a:solidFill>
                  <a:schemeClr val="tx2"/>
                </a:solidFill>
              </a:rPr>
              <a:t>A New You!</a:t>
            </a:r>
            <a:endParaRPr lang="en-US" dirty="0">
              <a:solidFill>
                <a:schemeClr val="tx2"/>
              </a:solidFill>
            </a:endParaRPr>
          </a:p>
        </p:txBody>
      </p:sp>
      <p:sp>
        <p:nvSpPr>
          <p:cNvPr id="3" name="Subtitle 2"/>
          <p:cNvSpPr>
            <a:spLocks noGrp="1"/>
          </p:cNvSpPr>
          <p:nvPr>
            <p:ph type="subTitle" idx="1"/>
          </p:nvPr>
        </p:nvSpPr>
        <p:spPr/>
        <p:txBody>
          <a:bodyPr>
            <a:normAutofit/>
          </a:bodyPr>
          <a:lstStyle/>
          <a:p>
            <a:r>
              <a:rPr lang="en-US" dirty="0" smtClean="0"/>
              <a:t>Institute of Epidermal Cell Therapy</a:t>
            </a:r>
            <a:endParaRPr lang="en-US" dirty="0" smtClean="0"/>
          </a:p>
          <a:p>
            <a:r>
              <a:rPr lang="en-US" dirty="0" smtClean="0"/>
              <a:t>Welcomes You to our </a:t>
            </a:r>
          </a:p>
          <a:p>
            <a:r>
              <a:rPr lang="en-US" dirty="0" smtClean="0"/>
              <a:t>New Year..New Career..New You Seminar</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t>Did You Know………….</a:t>
            </a:r>
            <a:endParaRPr lang="en-US" sz="6000" dirty="0"/>
          </a:p>
        </p:txBody>
      </p:sp>
      <p:sp>
        <p:nvSpPr>
          <p:cNvPr id="3" name="Content Placeholder 2"/>
          <p:cNvSpPr>
            <a:spLocks noGrp="1"/>
          </p:cNvSpPr>
          <p:nvPr>
            <p:ph sz="half" idx="1"/>
          </p:nvPr>
        </p:nvSpPr>
        <p:spPr/>
        <p:txBody>
          <a:bodyPr>
            <a:normAutofit fontScale="47500" lnSpcReduction="20000"/>
          </a:bodyPr>
          <a:lstStyle/>
          <a:p>
            <a:pPr>
              <a:buNone/>
            </a:pPr>
            <a:r>
              <a:rPr lang="en-US" b="1" dirty="0" smtClean="0"/>
              <a:t>     </a:t>
            </a:r>
          </a:p>
          <a:p>
            <a:pPr>
              <a:buNone/>
            </a:pPr>
            <a:r>
              <a:rPr lang="en-US" b="1" dirty="0" smtClean="0"/>
              <a:t>      The average woman spends approximately $3,000 in purchasing skin care products every year… Unfortunately they are products that are either wrong for their skin or do not produce the results that they are hoping for.</a:t>
            </a:r>
            <a:endParaRPr lang="en-US" dirty="0" smtClean="0"/>
          </a:p>
          <a:p>
            <a:pPr>
              <a:buNone/>
            </a:pPr>
            <a:r>
              <a:rPr lang="en-US" b="1" dirty="0" smtClean="0"/>
              <a:t>      </a:t>
            </a:r>
          </a:p>
          <a:p>
            <a:pPr>
              <a:buNone/>
            </a:pPr>
            <a:r>
              <a:rPr lang="en-US" b="1" dirty="0" smtClean="0"/>
              <a:t>      Skin care is an investment……….Which means consumers need to be educated on how to purchase the right products to get the best results.</a:t>
            </a:r>
            <a:endParaRPr lang="en-US" dirty="0" smtClean="0"/>
          </a:p>
          <a:p>
            <a:pPr>
              <a:buNone/>
            </a:pPr>
            <a:r>
              <a:rPr lang="en-US" b="1" dirty="0" smtClean="0"/>
              <a:t>     </a:t>
            </a:r>
          </a:p>
          <a:p>
            <a:pPr>
              <a:buNone/>
            </a:pPr>
            <a:r>
              <a:rPr lang="en-US" b="1" dirty="0" smtClean="0"/>
              <a:t>      Therefore, every woman should either invest in the services offered by an Esthetician or invest in the education to become an Esthetician!</a:t>
            </a:r>
          </a:p>
          <a:p>
            <a:pPr>
              <a:buNone/>
            </a:pPr>
            <a:r>
              <a:rPr lang="en-US" b="1" dirty="0" smtClean="0"/>
              <a:t>      </a:t>
            </a:r>
          </a:p>
          <a:p>
            <a:pPr>
              <a:buNone/>
            </a:pPr>
            <a:r>
              <a:rPr lang="en-US" b="1" dirty="0" smtClean="0"/>
              <a:t>       Either choice is an investment into the health and wellness of the skin and it’s beauty.</a:t>
            </a:r>
            <a:endParaRPr lang="en-US" dirty="0" smtClean="0"/>
          </a:p>
          <a:p>
            <a:endParaRPr lang="en-US" dirty="0"/>
          </a:p>
        </p:txBody>
      </p:sp>
      <p:sp>
        <p:nvSpPr>
          <p:cNvPr id="4" name="Content Placeholder 3"/>
          <p:cNvSpPr>
            <a:spLocks noGrp="1"/>
          </p:cNvSpPr>
          <p:nvPr>
            <p:ph sz="half" idx="2"/>
          </p:nvPr>
        </p:nvSpPr>
        <p:spPr/>
        <p:txBody>
          <a:bodyPr>
            <a:normAutofit fontScale="47500" lnSpcReduction="20000"/>
          </a:bodyPr>
          <a:lstStyle/>
          <a:p>
            <a:pPr>
              <a:buNone/>
            </a:pPr>
            <a:r>
              <a:rPr lang="en-US" b="1" dirty="0" smtClean="0"/>
              <a:t>     </a:t>
            </a:r>
          </a:p>
          <a:p>
            <a:pPr>
              <a:buNone/>
            </a:pPr>
            <a:r>
              <a:rPr lang="en-US" b="1" dirty="0" smtClean="0"/>
              <a:t>       The average consumer is spending approx. $8 a day trying to find the right products and not getting the best results.  An annual cost of approx. $3,000.</a:t>
            </a:r>
          </a:p>
          <a:p>
            <a:pPr>
              <a:buNone/>
            </a:pPr>
            <a:endParaRPr lang="en-US" b="1" dirty="0" smtClean="0"/>
          </a:p>
          <a:p>
            <a:pPr>
              <a:buNone/>
            </a:pPr>
            <a:r>
              <a:rPr lang="en-US" b="1" dirty="0" smtClean="0"/>
              <a:t>        Finding an Esthetician…………. allows that same consumer to spend approx. $5 a day to receive  professional services and purchase the correct products for her skin care needs.  This is an annual savings of approx. $1,000.</a:t>
            </a:r>
          </a:p>
          <a:p>
            <a:pPr>
              <a:buNone/>
            </a:pPr>
            <a:endParaRPr lang="en-US" b="1" dirty="0" smtClean="0"/>
          </a:p>
          <a:p>
            <a:pPr>
              <a:buNone/>
            </a:pPr>
            <a:r>
              <a:rPr lang="en-US" b="1" dirty="0" smtClean="0"/>
              <a:t>       Becoming an Esthetician……… allows the</a:t>
            </a:r>
          </a:p>
          <a:p>
            <a:pPr>
              <a:buNone/>
            </a:pPr>
            <a:r>
              <a:rPr lang="en-US" b="1" dirty="0" smtClean="0"/>
              <a:t>       consumer to “become“ the professional who is earning an income to be educated in skin care treatments and products to meet the needs of consumers as well as their own needs.   This is an annual earning potential of $40k and up.</a:t>
            </a:r>
          </a:p>
          <a:p>
            <a:pPr>
              <a:buNone/>
            </a:pPr>
            <a:r>
              <a:rPr lang="en-US" b="1" dirty="0" smtClean="0"/>
              <a:t>       </a:t>
            </a:r>
          </a:p>
          <a:p>
            <a:pPr>
              <a:buNone/>
            </a:pPr>
            <a:r>
              <a:rPr lang="en-US" b="1" dirty="0" smtClean="0"/>
              <a:t>        As a graduate of our program you benefit from the educational experience of receiving  treatments  and using the products that are valued up to $150 a service with no additional charge.  It becomes a journey to healthy skin care.</a:t>
            </a:r>
          </a:p>
          <a:p>
            <a:pPr>
              <a:buNone/>
            </a:pPr>
            <a:r>
              <a:rPr lang="en-US" b="1" dirty="0" smtClean="0"/>
              <a:t>       </a:t>
            </a:r>
          </a:p>
          <a:p>
            <a:pPr>
              <a:buNone/>
            </a:pPr>
            <a:r>
              <a:rPr lang="en-US" sz="3400" b="1" dirty="0" smtClean="0"/>
              <a:t>        Which consumer are you……………..</a:t>
            </a:r>
            <a:endParaRPr lang="en-US" sz="34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An Esthetician?</a:t>
            </a:r>
            <a:endParaRPr lang="en-US" dirty="0"/>
          </a:p>
        </p:txBody>
      </p:sp>
      <p:sp>
        <p:nvSpPr>
          <p:cNvPr id="3" name="Content Placeholder 2"/>
          <p:cNvSpPr>
            <a:spLocks noGrp="1"/>
          </p:cNvSpPr>
          <p:nvPr>
            <p:ph sz="half" idx="1"/>
          </p:nvPr>
        </p:nvSpPr>
        <p:spPr/>
        <p:txBody>
          <a:bodyPr>
            <a:normAutofit fontScale="92500" lnSpcReduction="10000"/>
          </a:bodyPr>
          <a:lstStyle/>
          <a:p>
            <a:r>
              <a:rPr lang="en-US" sz="1800" dirty="0" smtClean="0"/>
              <a:t>An esthetician also called skin care specialist, work at salons, day spas, medical spas and medical offices.  Basic Estheticians are trained to perform services that maintain good skin, improve  skin that has not been treated properly and educate their clients on prevention methods that deter future damage from being done.  These services include:</a:t>
            </a:r>
          </a:p>
          <a:p>
            <a:pPr algn="ctr">
              <a:buNone/>
            </a:pPr>
            <a:r>
              <a:rPr lang="en-US" sz="1800" dirty="0" smtClean="0"/>
              <a:t>Facials</a:t>
            </a:r>
          </a:p>
          <a:p>
            <a:pPr algn="ctr">
              <a:buNone/>
            </a:pPr>
            <a:r>
              <a:rPr lang="en-US" sz="1800" dirty="0" smtClean="0"/>
              <a:t>Body Treatments</a:t>
            </a:r>
          </a:p>
          <a:p>
            <a:pPr algn="ctr">
              <a:buNone/>
            </a:pPr>
            <a:r>
              <a:rPr lang="en-US" sz="1800" dirty="0" smtClean="0"/>
              <a:t>Hair Removal</a:t>
            </a:r>
          </a:p>
          <a:p>
            <a:pPr algn="ctr">
              <a:buNone/>
            </a:pPr>
            <a:r>
              <a:rPr lang="en-US" sz="1800" dirty="0" smtClean="0"/>
              <a:t>Make Up Artistry</a:t>
            </a:r>
          </a:p>
          <a:p>
            <a:pPr>
              <a:buNone/>
            </a:pPr>
            <a:endParaRPr lang="en-US" dirty="0"/>
          </a:p>
        </p:txBody>
      </p:sp>
      <p:sp>
        <p:nvSpPr>
          <p:cNvPr id="4" name="Content Placeholder 3"/>
          <p:cNvSpPr>
            <a:spLocks noGrp="1"/>
          </p:cNvSpPr>
          <p:nvPr>
            <p:ph sz="half" idx="2"/>
          </p:nvPr>
        </p:nvSpPr>
        <p:spPr/>
        <p:txBody>
          <a:bodyPr>
            <a:normAutofit fontScale="92500" lnSpcReduction="10000"/>
          </a:bodyPr>
          <a:lstStyle/>
          <a:p>
            <a:r>
              <a:rPr lang="en-US" sz="1800" dirty="0" smtClean="0"/>
              <a:t>As a Master Esthetician you work as a stand alone clinician.  The training becomes more involved in corrective procedures such as:</a:t>
            </a:r>
          </a:p>
          <a:p>
            <a:pPr algn="ctr">
              <a:buNone/>
            </a:pPr>
            <a:r>
              <a:rPr lang="en-US" sz="1800" dirty="0" smtClean="0"/>
              <a:t>Microdermabrasion</a:t>
            </a:r>
          </a:p>
          <a:p>
            <a:pPr algn="ctr">
              <a:buNone/>
            </a:pPr>
            <a:r>
              <a:rPr lang="en-US" sz="1800" dirty="0" smtClean="0"/>
              <a:t>Chemical Exfoliation</a:t>
            </a:r>
          </a:p>
          <a:p>
            <a:pPr algn="ctr">
              <a:buNone/>
            </a:pPr>
            <a:r>
              <a:rPr lang="en-US" sz="1800" dirty="0" smtClean="0"/>
              <a:t>Lymphatic Drainage</a:t>
            </a:r>
          </a:p>
          <a:p>
            <a:pPr algn="ctr">
              <a:buNone/>
            </a:pPr>
            <a:r>
              <a:rPr lang="en-US" sz="1800" dirty="0" smtClean="0"/>
              <a:t>Brazilian Waxing</a:t>
            </a:r>
          </a:p>
          <a:p>
            <a:pPr algn="ctr">
              <a:buNone/>
            </a:pPr>
            <a:endParaRPr lang="en-US" sz="1800" dirty="0" smtClean="0"/>
          </a:p>
          <a:p>
            <a:r>
              <a:rPr lang="en-US" sz="1800" dirty="0" smtClean="0"/>
              <a:t>As a Master Esthetician working in a medical setting you work under the scope of practice of a medical practitioner performing Master Esthetics procedures.  In a medical setting you are working with skin disorders, diseases, and wound healing.</a:t>
            </a:r>
            <a:endParaRPr lang="en-US" sz="1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Opportunities in Esthetics</a:t>
            </a:r>
            <a:endParaRPr lang="en-US" dirty="0"/>
          </a:p>
        </p:txBody>
      </p:sp>
      <p:sp>
        <p:nvSpPr>
          <p:cNvPr id="3" name="Content Placeholder 2"/>
          <p:cNvSpPr>
            <a:spLocks noGrp="1"/>
          </p:cNvSpPr>
          <p:nvPr>
            <p:ph sz="half" idx="1"/>
          </p:nvPr>
        </p:nvSpPr>
        <p:spPr/>
        <p:txBody>
          <a:bodyPr/>
          <a:lstStyle/>
          <a:p>
            <a:r>
              <a:rPr lang="en-US" sz="2800" dirty="0" smtClean="0"/>
              <a:t>A promising Future</a:t>
            </a:r>
          </a:p>
          <a:p>
            <a:pPr>
              <a:buNone/>
            </a:pPr>
            <a:r>
              <a:rPr lang="en-US" dirty="0" smtClean="0"/>
              <a:t>    </a:t>
            </a:r>
            <a:r>
              <a:rPr lang="en-US" sz="1400" dirty="0" smtClean="0"/>
              <a:t>Department of Labor estimates a 37% increase in job market opportunities for Skin Care Specialist and 40% increase in job market opportunities for Make Up Artistry by the year 2016</a:t>
            </a:r>
          </a:p>
          <a:p>
            <a:r>
              <a:rPr lang="en-US" sz="2800" dirty="0" smtClean="0"/>
              <a:t>Flexibility &amp; Portability</a:t>
            </a:r>
          </a:p>
          <a:p>
            <a:pPr>
              <a:buNone/>
            </a:pPr>
            <a:r>
              <a:rPr lang="en-US" sz="1400" dirty="0" smtClean="0"/>
              <a:t>      The advantage to a career in Esthetics is that you have a career that offers flexibility and portability.  You can customize your schedule to work days, evenings or weekends.  </a:t>
            </a:r>
          </a:p>
          <a:p>
            <a:pPr>
              <a:buNone/>
            </a:pPr>
            <a:r>
              <a:rPr lang="en-US" sz="1400" dirty="0" smtClean="0"/>
              <a:t>       You can move your career from state to state.  If you like to travel to destination places or  you are a military spouse.  This is a career that  can travel or move with you.</a:t>
            </a:r>
          </a:p>
          <a:p>
            <a:pPr>
              <a:buNone/>
            </a:pPr>
            <a:endParaRPr lang="en-US" sz="1400" dirty="0" smtClean="0"/>
          </a:p>
          <a:p>
            <a:pPr>
              <a:buNone/>
            </a:pPr>
            <a:endParaRPr lang="en-US" sz="1400" dirty="0" smtClean="0"/>
          </a:p>
          <a:p>
            <a:pPr>
              <a:buNone/>
            </a:pPr>
            <a:endParaRPr lang="en-US" sz="1600" dirty="0"/>
          </a:p>
        </p:txBody>
      </p:sp>
      <p:sp>
        <p:nvSpPr>
          <p:cNvPr id="4" name="Content Placeholder 3"/>
          <p:cNvSpPr>
            <a:spLocks noGrp="1"/>
          </p:cNvSpPr>
          <p:nvPr>
            <p:ph sz="half" idx="2"/>
          </p:nvPr>
        </p:nvSpPr>
        <p:spPr/>
        <p:txBody>
          <a:bodyPr/>
          <a:lstStyle/>
          <a:p>
            <a:pPr>
              <a:buNone/>
            </a:pPr>
            <a:r>
              <a:rPr lang="en-US" sz="1800" b="1" dirty="0" smtClean="0"/>
              <a:t>Flexible Jobs That Pay $40K And Up</a:t>
            </a:r>
            <a:endParaRPr lang="en-US" sz="1800" dirty="0" smtClean="0"/>
          </a:p>
          <a:p>
            <a:r>
              <a:rPr lang="en-US" sz="2000" dirty="0" smtClean="0"/>
              <a:t>Esthetician</a:t>
            </a:r>
          </a:p>
          <a:p>
            <a:pPr>
              <a:buNone/>
            </a:pPr>
            <a:endParaRPr lang="en-US" sz="2000" dirty="0" smtClean="0"/>
          </a:p>
          <a:p>
            <a:r>
              <a:rPr lang="en-US" sz="2000" dirty="0" smtClean="0"/>
              <a:t>Make Up Artist</a:t>
            </a:r>
          </a:p>
          <a:p>
            <a:pPr>
              <a:buNone/>
            </a:pPr>
            <a:endParaRPr lang="en-US" sz="2000" dirty="0" smtClean="0"/>
          </a:p>
          <a:p>
            <a:r>
              <a:rPr lang="en-US" sz="2000" dirty="0" smtClean="0"/>
              <a:t>Product Rep for Cosmetic/Cosmeceuticals Company</a:t>
            </a:r>
          </a:p>
          <a:p>
            <a:pPr>
              <a:buNone/>
            </a:pPr>
            <a:endParaRPr lang="en-US" sz="2000" dirty="0" smtClean="0"/>
          </a:p>
          <a:p>
            <a:r>
              <a:rPr lang="en-US" sz="2000" dirty="0" smtClean="0"/>
              <a:t>Beauty Columnist/Editor</a:t>
            </a:r>
          </a:p>
          <a:p>
            <a:pPr>
              <a:buNone/>
            </a:pPr>
            <a:endParaRPr lang="en-US" sz="2000" dirty="0" smtClean="0"/>
          </a:p>
          <a:p>
            <a:r>
              <a:rPr lang="en-US" sz="2000" dirty="0" smtClean="0"/>
              <a:t>Educator</a:t>
            </a:r>
            <a:endParaRPr lang="en-US"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Start With A Good Education</a:t>
            </a:r>
            <a:endParaRPr lang="en-US" dirty="0"/>
          </a:p>
        </p:txBody>
      </p:sp>
      <p:sp>
        <p:nvSpPr>
          <p:cNvPr id="3" name="Content Placeholder 2"/>
          <p:cNvSpPr>
            <a:spLocks noGrp="1"/>
          </p:cNvSpPr>
          <p:nvPr>
            <p:ph idx="1"/>
          </p:nvPr>
        </p:nvSpPr>
        <p:spPr/>
        <p:txBody>
          <a:bodyPr>
            <a:normAutofit/>
          </a:bodyPr>
          <a:lstStyle/>
          <a:p>
            <a:pPr>
              <a:buNone/>
            </a:pPr>
            <a:r>
              <a:rPr lang="en-US" sz="2000" dirty="0" smtClean="0"/>
              <a:t>    Choosing the right path for your educational journey is the key to reaching your career destination.  It is important to choose a program that meets your criteria as well as state board requirements.  Things that you may want to consider when making that choice are:</a:t>
            </a:r>
          </a:p>
          <a:p>
            <a:pPr>
              <a:buNone/>
            </a:pPr>
            <a:endParaRPr lang="en-US" sz="2000" dirty="0" smtClean="0"/>
          </a:p>
          <a:p>
            <a:r>
              <a:rPr lang="en-US" sz="2000" dirty="0" smtClean="0"/>
              <a:t>Credentials of  the institute and it’s staff members</a:t>
            </a:r>
          </a:p>
          <a:p>
            <a:r>
              <a:rPr lang="en-US" sz="2000" dirty="0" smtClean="0"/>
              <a:t>Teaching Techniques</a:t>
            </a:r>
          </a:p>
          <a:p>
            <a:r>
              <a:rPr lang="en-US" sz="2000" dirty="0" smtClean="0"/>
              <a:t>Course Menu</a:t>
            </a:r>
          </a:p>
          <a:p>
            <a:r>
              <a:rPr lang="en-US" sz="2000" dirty="0" smtClean="0"/>
              <a:t>Class Schedules</a:t>
            </a:r>
          </a:p>
          <a:p>
            <a:r>
              <a:rPr lang="en-US" sz="2000" dirty="0" smtClean="0"/>
              <a:t>Student to Teacher Ratio</a:t>
            </a:r>
          </a:p>
          <a:p>
            <a:r>
              <a:rPr lang="en-US" sz="2000" dirty="0" smtClean="0"/>
              <a:t>Facility Amenities</a:t>
            </a:r>
          </a:p>
          <a:p>
            <a:r>
              <a:rPr lang="en-US" sz="2000" dirty="0" smtClean="0"/>
              <a:t>Pricing/Financing Opportunities</a:t>
            </a:r>
          </a:p>
          <a:p>
            <a:endParaRPr lang="en-US" sz="2000" dirty="0" smtClean="0"/>
          </a:p>
          <a:p>
            <a:pPr algn="ctr"/>
            <a:endParaRPr lang="en-US" sz="2000" dirty="0" smtClean="0"/>
          </a:p>
          <a:p>
            <a:pPr algn="ctr">
              <a:buNone/>
            </a:pPr>
            <a:endParaRPr lang="en-US"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1"/>
                </a:solidFill>
              </a:rPr>
              <a:t>Things You May Want To Know About……. </a:t>
            </a:r>
            <a:endParaRPr lang="en-US" dirty="0">
              <a:solidFill>
                <a:schemeClr val="tx1"/>
              </a:solidFill>
            </a:endParaRPr>
          </a:p>
        </p:txBody>
      </p:sp>
      <p:sp>
        <p:nvSpPr>
          <p:cNvPr id="3" name="Subtitle 2"/>
          <p:cNvSpPr>
            <a:spLocks noGrp="1"/>
          </p:cNvSpPr>
          <p:nvPr>
            <p:ph type="subTitle" idx="1"/>
          </p:nvPr>
        </p:nvSpPr>
        <p:spPr/>
        <p:txBody>
          <a:bodyPr>
            <a:normAutofit/>
          </a:bodyPr>
          <a:lstStyle/>
          <a:p>
            <a:r>
              <a:rPr lang="en-US" sz="4000" dirty="0" smtClean="0"/>
              <a:t>Institute of Epidermal Cell Therapy</a:t>
            </a:r>
            <a:endParaRPr lang="en-US" sz="4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Meet The President</a:t>
            </a:r>
            <a:endParaRPr lang="en-US" dirty="0"/>
          </a:p>
        </p:txBody>
      </p:sp>
      <p:pic>
        <p:nvPicPr>
          <p:cNvPr id="4" name="Saphonia INTERVIEW 1_Lg_16x9.wmv">
            <a:hlinkClick r:id="" action="ppaction://media"/>
          </p:cNvPr>
          <p:cNvPicPr>
            <a:picLocks noGrp="1" noRot="1" noChangeAspect="1"/>
          </p:cNvPicPr>
          <p:nvPr>
            <p:ph idx="1"/>
            <a:videoFile r:link="rId1"/>
          </p:nvPr>
        </p:nvPicPr>
        <p:blipFill>
          <a:blip r:embed="rId3" cstate="print"/>
          <a:stretch>
            <a:fillRect/>
          </a:stretch>
        </p:blipFill>
        <p:spPr>
          <a:xfrm>
            <a:off x="762000" y="1981200"/>
            <a:ext cx="7467600" cy="441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04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Meet The Director</a:t>
            </a:r>
            <a:endParaRPr lang="en-US" dirty="0"/>
          </a:p>
        </p:txBody>
      </p:sp>
      <p:pic>
        <p:nvPicPr>
          <p:cNvPr id="4" name="Nina INTERVIEW_Lg_16x9.wmv">
            <a:hlinkClick r:id="" action="ppaction://media"/>
          </p:cNvPr>
          <p:cNvPicPr>
            <a:picLocks noGrp="1" noRot="1" noChangeAspect="1"/>
          </p:cNvPicPr>
          <p:nvPr>
            <p:ph idx="1"/>
            <a:videoFile r:link="rId1"/>
          </p:nvPr>
        </p:nvPicPr>
        <p:blipFill>
          <a:blip r:embed="rId3" cstate="print"/>
          <a:stretch>
            <a:fillRect/>
          </a:stretch>
        </p:blipFill>
        <p:spPr>
          <a:xfrm>
            <a:off x="609600" y="1981200"/>
            <a:ext cx="7696200" cy="4572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261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Credentials</a:t>
            </a:r>
            <a:endParaRPr lang="en-US" dirty="0"/>
          </a:p>
        </p:txBody>
      </p:sp>
      <p:sp>
        <p:nvSpPr>
          <p:cNvPr id="3" name="Content Placeholder 2"/>
          <p:cNvSpPr>
            <a:spLocks noGrp="1"/>
          </p:cNvSpPr>
          <p:nvPr>
            <p:ph idx="1"/>
          </p:nvPr>
        </p:nvSpPr>
        <p:spPr/>
        <p:txBody>
          <a:bodyPr>
            <a:normAutofit/>
          </a:bodyPr>
          <a:lstStyle/>
          <a:p>
            <a:r>
              <a:rPr lang="en-US" sz="2000" dirty="0" smtClean="0"/>
              <a:t>The institute was founded in 2002 by Saphonia Gee, an International Diplomat with CIDESCO and member of the State Board for Barber and Cosmetology for the state of Virginia</a:t>
            </a:r>
          </a:p>
          <a:p>
            <a:r>
              <a:rPr lang="en-US" sz="2000" dirty="0" smtClean="0"/>
              <a:t>The institute is licensed to operate by the Virginia State Board of Barber and Cosmetology</a:t>
            </a:r>
          </a:p>
          <a:p>
            <a:r>
              <a:rPr lang="en-US" sz="2000" dirty="0" smtClean="0"/>
              <a:t>Certified to operate by SCHEV</a:t>
            </a:r>
          </a:p>
          <a:p>
            <a:r>
              <a:rPr lang="en-US" sz="2000" dirty="0" smtClean="0"/>
              <a:t>The founder of our institute, Saphonia Gee is responsible for licensure in the state of Virginia</a:t>
            </a:r>
          </a:p>
          <a:p>
            <a:r>
              <a:rPr lang="en-US" sz="2000" dirty="0" smtClean="0"/>
              <a:t>Institute of Epidermal Cell </a:t>
            </a:r>
            <a:r>
              <a:rPr lang="en-US" sz="2000" dirty="0" err="1" smtClean="0"/>
              <a:t>Therapyis</a:t>
            </a:r>
            <a:r>
              <a:rPr lang="en-US" sz="2000" dirty="0" smtClean="0"/>
              <a:t> </a:t>
            </a:r>
            <a:r>
              <a:rPr lang="en-US" sz="2000" dirty="0" smtClean="0"/>
              <a:t>a stand alone Esthetics program</a:t>
            </a:r>
          </a:p>
          <a:p>
            <a:r>
              <a:rPr lang="en-US" sz="2000" dirty="0" smtClean="0"/>
              <a:t>The founder of our institute, Saphonia Gee is the author of the skillsbook that is used as part of the curriculum at VIE to teach esthetics procedures and techniques</a:t>
            </a:r>
            <a:endParaRPr lang="en-US"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Teaching Style</a:t>
            </a:r>
            <a:endParaRPr lang="en-US" dirty="0"/>
          </a:p>
        </p:txBody>
      </p:sp>
      <p:sp>
        <p:nvSpPr>
          <p:cNvPr id="3" name="Content Placeholder 2"/>
          <p:cNvSpPr>
            <a:spLocks noGrp="1"/>
          </p:cNvSpPr>
          <p:nvPr>
            <p:ph idx="1"/>
          </p:nvPr>
        </p:nvSpPr>
        <p:spPr/>
        <p:txBody>
          <a:bodyPr>
            <a:normAutofit/>
          </a:bodyPr>
          <a:lstStyle/>
          <a:p>
            <a:pPr algn="ctr">
              <a:buNone/>
            </a:pPr>
            <a:r>
              <a:rPr lang="en-US" dirty="0" smtClean="0"/>
              <a:t>The Saphagee’ Style………..A Learning Experience</a:t>
            </a:r>
          </a:p>
          <a:p>
            <a:pPr algn="ctr">
              <a:buNone/>
            </a:pPr>
            <a:r>
              <a:rPr lang="en-US" sz="2400" dirty="0" smtClean="0"/>
              <a:t>The Saphagee’ Style of education was developed over the years by Saphonia Gee and incorporates a distinct blend of Montessori teaching methods, such as emphasizing self-directed activity combined with clinical observation that imparts more information to students in a shorter period of time.</a:t>
            </a:r>
          </a:p>
          <a:p>
            <a:pPr algn="ctr">
              <a:buNone/>
            </a:pPr>
            <a:r>
              <a:rPr lang="en-US" sz="2400" dirty="0" smtClean="0"/>
              <a:t>Saphonia discovered that her students retained a better understanding and deeper comprehension of subject matter when they were allowed to study at their own pace in an effective adult learning environment</a:t>
            </a:r>
            <a:r>
              <a:rPr lang="en-US" dirty="0" smtClean="0"/>
              <a: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914400" indent="-914400" algn="ctr"/>
            <a:r>
              <a:rPr lang="en-US" dirty="0" smtClean="0"/>
              <a:t>Meet The Instructor</a:t>
            </a:r>
            <a:endParaRPr lang="en-US" dirty="0"/>
          </a:p>
        </p:txBody>
      </p:sp>
      <p:pic>
        <p:nvPicPr>
          <p:cNvPr id="4" name="Debbie INTERVIEW_Lg_16x9.wmv">
            <a:hlinkClick r:id="" action="ppaction://media"/>
          </p:cNvPr>
          <p:cNvPicPr>
            <a:picLocks noGrp="1" noRot="1" noChangeAspect="1"/>
          </p:cNvPicPr>
          <p:nvPr>
            <p:ph idx="1"/>
            <a:videoFile r:link="rId1"/>
          </p:nvPr>
        </p:nvPicPr>
        <p:blipFill>
          <a:blip r:embed="rId3" cstate="print"/>
          <a:stretch>
            <a:fillRect/>
          </a:stretch>
        </p:blipFill>
        <p:spPr>
          <a:xfrm>
            <a:off x="533400" y="1981200"/>
            <a:ext cx="7772400" cy="4648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78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Teaching Techniques</a:t>
            </a:r>
            <a:endParaRPr lang="en-US" dirty="0"/>
          </a:p>
        </p:txBody>
      </p:sp>
      <p:sp>
        <p:nvSpPr>
          <p:cNvPr id="3" name="Content Placeholder 2"/>
          <p:cNvSpPr>
            <a:spLocks noGrp="1"/>
          </p:cNvSpPr>
          <p:nvPr>
            <p:ph idx="1"/>
          </p:nvPr>
        </p:nvSpPr>
        <p:spPr/>
        <p:txBody>
          <a:bodyPr>
            <a:normAutofit lnSpcReduction="10000"/>
          </a:bodyPr>
          <a:lstStyle/>
          <a:p>
            <a:r>
              <a:rPr lang="en-US" dirty="0" smtClean="0"/>
              <a:t>Each of the Instructors are graduates of </a:t>
            </a:r>
            <a:r>
              <a:rPr lang="en-US" dirty="0" smtClean="0"/>
              <a:t>Institute of Epidermal Cell Therapy and </a:t>
            </a:r>
            <a:r>
              <a:rPr lang="en-US" dirty="0" smtClean="0"/>
              <a:t>have been mentored by Saphonia Gee</a:t>
            </a:r>
          </a:p>
          <a:p>
            <a:r>
              <a:rPr lang="en-US" dirty="0" smtClean="0"/>
              <a:t>Our sessions are limited to 8 students per Instructor.</a:t>
            </a:r>
          </a:p>
          <a:p>
            <a:r>
              <a:rPr lang="en-US" dirty="0" smtClean="0"/>
              <a:t>We teach using demonstration, lecture, classroom participation, use of textbooks and related material, as well as using audio and visual aides such as: visual film, slides and DVD.</a:t>
            </a:r>
          </a:p>
          <a:p>
            <a:r>
              <a:rPr lang="en-US" dirty="0" smtClean="0"/>
              <a:t>Our students are tested by means of written exam as well as practical exams to include a mach state board exam in preparation for licensure.</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 The Classroom</a:t>
            </a:r>
            <a:endParaRPr lang="en-US" dirty="0"/>
          </a:p>
        </p:txBody>
      </p:sp>
      <p:pic>
        <p:nvPicPr>
          <p:cNvPr id="4" name="Saphonia INTERVIEW 2_Lg_16x9.wmv">
            <a:hlinkClick r:id="" action="ppaction://media"/>
          </p:cNvPr>
          <p:cNvPicPr>
            <a:picLocks noGrp="1" noRot="1" noChangeAspect="1"/>
          </p:cNvPicPr>
          <p:nvPr>
            <p:ph idx="1"/>
            <a:videoFile r:link="rId1"/>
          </p:nvPr>
        </p:nvPicPr>
        <p:blipFill>
          <a:blip r:embed="rId3" cstate="print"/>
          <a:stretch>
            <a:fillRect/>
          </a:stretch>
        </p:blipFill>
        <p:spPr>
          <a:xfrm>
            <a:off x="609600" y="1905000"/>
            <a:ext cx="7772400" cy="44957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248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
            </a:r>
            <a:br>
              <a:rPr lang="en-US" dirty="0" smtClean="0"/>
            </a:br>
            <a:r>
              <a:rPr lang="en-US" dirty="0" smtClean="0"/>
              <a:t>Course Menu</a:t>
            </a:r>
            <a:endParaRPr lang="en-US" dirty="0"/>
          </a:p>
        </p:txBody>
      </p:sp>
      <p:sp>
        <p:nvSpPr>
          <p:cNvPr id="3" name="Content Placeholder 2"/>
          <p:cNvSpPr>
            <a:spLocks noGrp="1"/>
          </p:cNvSpPr>
          <p:nvPr>
            <p:ph idx="1"/>
          </p:nvPr>
        </p:nvSpPr>
        <p:spPr/>
        <p:txBody>
          <a:bodyPr/>
          <a:lstStyle/>
          <a:p>
            <a:r>
              <a:rPr lang="en-US" dirty="0" smtClean="0"/>
              <a:t>Basic  &amp; Master Esthetics</a:t>
            </a:r>
          </a:p>
          <a:p>
            <a:r>
              <a:rPr lang="en-US" dirty="0" smtClean="0"/>
              <a:t>Medical Esthetics</a:t>
            </a:r>
          </a:p>
          <a:p>
            <a:r>
              <a:rPr lang="en-US" dirty="0" smtClean="0"/>
              <a:t>Make Up Artistry</a:t>
            </a:r>
          </a:p>
          <a:p>
            <a:r>
              <a:rPr lang="en-US" dirty="0" smtClean="0"/>
              <a:t>Nail Therapy</a:t>
            </a:r>
          </a:p>
          <a:p>
            <a:r>
              <a:rPr lang="en-US" dirty="0" smtClean="0"/>
              <a:t>Massage Therapy</a:t>
            </a:r>
          </a:p>
          <a:p>
            <a:r>
              <a:rPr lang="en-US" dirty="0" smtClean="0"/>
              <a:t>Business Development/Spa Management</a:t>
            </a:r>
          </a:p>
          <a:p>
            <a:r>
              <a:rPr lang="en-US" dirty="0" smtClean="0"/>
              <a:t>Electrolysis &amp; Laser Hair Removal/Waxing</a:t>
            </a:r>
          </a:p>
          <a:p>
            <a:r>
              <a:rPr lang="en-US" dirty="0" smtClean="0"/>
              <a:t>Higher Levels of Education (Esthetics Degrees)</a:t>
            </a:r>
          </a:p>
          <a:p>
            <a:pPr>
              <a:buNone/>
            </a:pPr>
            <a:r>
              <a:rPr lang="en-US" sz="2000" dirty="0" smtClean="0"/>
              <a:t>                (Associates, Bachelor &amp; Master)</a:t>
            </a:r>
          </a:p>
          <a:p>
            <a:endParaRPr lang="en-US" dirty="0" smtClean="0"/>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 Schedules</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b="1" dirty="0" smtClean="0"/>
              <a:t>                                                                                </a:t>
            </a:r>
            <a:endParaRPr lang="en-US" dirty="0" smtClean="0"/>
          </a:p>
          <a:p>
            <a:pPr algn="ctr">
              <a:buNone/>
            </a:pPr>
            <a:endParaRPr lang="en-US" b="1" dirty="0" smtClean="0"/>
          </a:p>
          <a:p>
            <a:pPr algn="ctr">
              <a:buNone/>
            </a:pPr>
            <a:r>
              <a:rPr lang="en-US" sz="3000" b="1" dirty="0" smtClean="0"/>
              <a:t>Day Schedule</a:t>
            </a:r>
          </a:p>
          <a:p>
            <a:pPr algn="ctr">
              <a:buNone/>
            </a:pPr>
            <a:r>
              <a:rPr lang="en-US" sz="2000" b="1" dirty="0" smtClean="0"/>
              <a:t> </a:t>
            </a:r>
            <a:r>
              <a:rPr lang="en-US" b="1" dirty="0" smtClean="0"/>
              <a:t>Monday , Wednesday and Saturday   9am-5pm </a:t>
            </a:r>
          </a:p>
          <a:p>
            <a:pPr algn="ctr">
              <a:buNone/>
            </a:pPr>
            <a:r>
              <a:rPr lang="en-US" b="1" dirty="0" smtClean="0"/>
              <a:t> Sunday 8am-4pm</a:t>
            </a:r>
          </a:p>
          <a:p>
            <a:pPr algn="ctr">
              <a:buNone/>
            </a:pPr>
            <a:endParaRPr lang="en-US" sz="3300" b="1" dirty="0" smtClean="0"/>
          </a:p>
          <a:p>
            <a:pPr algn="ctr">
              <a:buNone/>
            </a:pPr>
            <a:r>
              <a:rPr lang="en-US" sz="3300" b="1" dirty="0" smtClean="0"/>
              <a:t>Evening Schedule</a:t>
            </a:r>
          </a:p>
          <a:p>
            <a:pPr algn="ctr">
              <a:buNone/>
            </a:pPr>
            <a:r>
              <a:rPr lang="en-US" b="1" dirty="0" smtClean="0"/>
              <a:t>Monday and Wednesday 5pm-9pm </a:t>
            </a:r>
          </a:p>
          <a:p>
            <a:pPr algn="ctr">
              <a:buNone/>
            </a:pPr>
            <a:r>
              <a:rPr lang="en-US" b="1" dirty="0" smtClean="0"/>
              <a:t>       Saturday 9a-5p     Sunday 8am-4pm</a:t>
            </a:r>
          </a:p>
          <a:p>
            <a:pPr algn="ctr">
              <a:buNone/>
            </a:pPr>
            <a:r>
              <a:rPr lang="en-US" b="1" dirty="0" smtClean="0"/>
              <a:t>* Tuesday 5pm-7pm (Can be utilized as a Courtesy Make Up Day/Self Study Day)</a:t>
            </a:r>
          </a:p>
          <a:p>
            <a:pPr algn="ctr">
              <a:buNone/>
            </a:pPr>
            <a:endParaRPr lang="en-US" sz="1600" b="1" dirty="0" smtClean="0"/>
          </a:p>
          <a:p>
            <a:pPr algn="ctr">
              <a:buNone/>
            </a:pPr>
            <a:r>
              <a:rPr lang="en-US" sz="3600" b="1" dirty="0" smtClean="0"/>
              <a:t>Online(Flex) Schedule</a:t>
            </a:r>
          </a:p>
          <a:p>
            <a:pPr algn="ctr">
              <a:buNone/>
            </a:pPr>
            <a:r>
              <a:rPr lang="en-US" b="1" dirty="0" smtClean="0"/>
              <a:t>Monday 9am-9pm, Tuesday 5pm-7pm ,Wednesday 9am-9pm</a:t>
            </a:r>
          </a:p>
          <a:p>
            <a:pPr algn="ctr">
              <a:buNone/>
            </a:pPr>
            <a:r>
              <a:rPr lang="en-US" b="1" dirty="0" smtClean="0"/>
              <a:t>            Saturday 9a-5p     Sunday 8am-4pm</a:t>
            </a:r>
          </a:p>
          <a:p>
            <a:endParaRPr lang="en-US" sz="1700" b="1" dirty="0" smtClean="0"/>
          </a:p>
          <a:p>
            <a:endParaRPr lang="en-US" sz="1600" b="1" dirty="0" smtClean="0"/>
          </a:p>
          <a:p>
            <a:endParaRPr lang="en-US" sz="1600" b="1" dirty="0" smtClean="0"/>
          </a:p>
          <a:p>
            <a:pPr>
              <a:buNone/>
            </a:pPr>
            <a:r>
              <a:rPr lang="en-US" b="1"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Meet The Students</a:t>
            </a:r>
            <a:endParaRPr lang="en-US" dirty="0"/>
          </a:p>
        </p:txBody>
      </p:sp>
      <p:pic>
        <p:nvPicPr>
          <p:cNvPr id="4" name="Jillian INTERVIEW_Lg_16x9.wmv">
            <a:hlinkClick r:id="" action="ppaction://media"/>
          </p:cNvPr>
          <p:cNvPicPr>
            <a:picLocks noGrp="1" noRot="1" noChangeAspect="1"/>
          </p:cNvPicPr>
          <p:nvPr>
            <p:ph idx="1"/>
            <a:videoFile r:link="rId1"/>
          </p:nvPr>
        </p:nvPicPr>
        <p:blipFill>
          <a:blip r:embed="rId3" cstate="print"/>
          <a:stretch>
            <a:fillRect/>
          </a:stretch>
        </p:blipFill>
        <p:spPr>
          <a:xfrm>
            <a:off x="762000" y="2133600"/>
            <a:ext cx="7315200" cy="4038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68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Facility Amenities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dirty="0" smtClean="0"/>
              <a:t>Institute of Epidermal Cell Therapy is </a:t>
            </a:r>
            <a:r>
              <a:rPr lang="en-US" dirty="0" smtClean="0"/>
              <a:t>a beautifully decorated state of the art facility that offers a quality education in an environment that has been designed to be conducive to learning.  The institute’s campus houses classrooms that are equipped with the learning aides that meet and exceed industry standards.  The campus has a library and computer lab that is available to students for their academic needs.  Our campus lounge is an area designated for students to have a place to gather during their classroom breaks and lunch hour.</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Pricing and Financing Opportunities</a:t>
            </a:r>
            <a:endParaRPr lang="en-US" sz="4400" dirty="0"/>
          </a:p>
        </p:txBody>
      </p:sp>
      <p:sp>
        <p:nvSpPr>
          <p:cNvPr id="3" name="Content Placeholder 2"/>
          <p:cNvSpPr>
            <a:spLocks noGrp="1"/>
          </p:cNvSpPr>
          <p:nvPr>
            <p:ph idx="1"/>
          </p:nvPr>
        </p:nvSpPr>
        <p:spPr/>
        <p:txBody>
          <a:bodyPr/>
          <a:lstStyle/>
          <a:p>
            <a:pPr algn="ctr">
              <a:buNone/>
            </a:pPr>
            <a:r>
              <a:rPr lang="en-US" sz="2400" dirty="0" smtClean="0"/>
              <a:t>The cost of our programs are all inclusive:</a:t>
            </a:r>
          </a:p>
          <a:p>
            <a:pPr algn="ctr">
              <a:buNone/>
            </a:pPr>
            <a:r>
              <a:rPr lang="en-US" sz="2400" dirty="0" smtClean="0"/>
              <a:t> Registration Fee, Deposit, Tuition, Books and Lab Fees</a:t>
            </a:r>
          </a:p>
          <a:p>
            <a:pPr algn="ctr">
              <a:buNone/>
            </a:pPr>
            <a:r>
              <a:rPr lang="en-US" sz="1800" dirty="0" smtClean="0"/>
              <a:t>*Students are responsible for purchasing white scrubs as their uniform to be worn while attending the program </a:t>
            </a:r>
          </a:p>
          <a:p>
            <a:pPr>
              <a:buNone/>
            </a:pPr>
            <a:endParaRPr lang="en-US" sz="2000" dirty="0" smtClean="0"/>
          </a:p>
          <a:p>
            <a:pPr algn="ctr">
              <a:buNone/>
            </a:pPr>
            <a:r>
              <a:rPr lang="en-US" sz="2400" dirty="0" smtClean="0"/>
              <a:t>Payment Options are available</a:t>
            </a:r>
          </a:p>
          <a:p>
            <a:pPr algn="ctr">
              <a:buNone/>
            </a:pPr>
            <a:endParaRPr lang="en-US" sz="2400" dirty="0" smtClean="0"/>
          </a:p>
          <a:p>
            <a:pPr algn="ctr">
              <a:buNone/>
            </a:pPr>
            <a:r>
              <a:rPr lang="en-US" sz="2400" dirty="0" smtClean="0"/>
              <a:t>GI Bill for Active Duty Military and Dependents</a:t>
            </a:r>
          </a:p>
          <a:p>
            <a:pPr algn="ctr">
              <a:buNone/>
            </a:pPr>
            <a:r>
              <a:rPr lang="en-US" sz="2400" dirty="0" smtClean="0"/>
              <a:t>MYCAA (For Those Who Qualify)</a:t>
            </a:r>
          </a:p>
          <a:p>
            <a:pPr algn="ctr">
              <a:buNone/>
            </a:pPr>
            <a:endParaRPr lang="en-US" sz="2400" dirty="0" smtClean="0"/>
          </a:p>
          <a:p>
            <a:pPr algn="ctr">
              <a:buNone/>
            </a:pPr>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Autofit/>
          </a:bodyPr>
          <a:lstStyle/>
          <a:p>
            <a:pPr algn="ctr"/>
            <a:r>
              <a:rPr lang="en-US" sz="2400" dirty="0" smtClean="0"/>
              <a:t>Top Reasons To Attend </a:t>
            </a:r>
            <a:br>
              <a:rPr lang="en-US" sz="2400" dirty="0" smtClean="0"/>
            </a:br>
            <a:r>
              <a:rPr lang="en-US" sz="2400" dirty="0" smtClean="0"/>
              <a:t>The Virginia Institute of Esthetics</a:t>
            </a:r>
            <a:endParaRPr lang="en-US" sz="2400" dirty="0"/>
          </a:p>
        </p:txBody>
      </p:sp>
      <p:sp>
        <p:nvSpPr>
          <p:cNvPr id="3" name="Content Placeholder 2"/>
          <p:cNvSpPr>
            <a:spLocks noGrp="1"/>
          </p:cNvSpPr>
          <p:nvPr>
            <p:ph idx="1"/>
          </p:nvPr>
        </p:nvSpPr>
        <p:spPr>
          <a:xfrm>
            <a:off x="457200" y="1143000"/>
            <a:ext cx="8229600" cy="4953000"/>
          </a:xfrm>
        </p:spPr>
        <p:txBody>
          <a:bodyPr>
            <a:noAutofit/>
          </a:bodyPr>
          <a:lstStyle/>
          <a:p>
            <a:pPr lvl="0">
              <a:buNone/>
            </a:pPr>
            <a:endParaRPr lang="en-US" sz="800" dirty="0" smtClean="0"/>
          </a:p>
          <a:p>
            <a:pPr lvl="0"/>
            <a:r>
              <a:rPr lang="en-US" sz="1200" dirty="0" smtClean="0"/>
              <a:t>The esthetics classroom instruction of 600 hours includes 220 hours of Internship/Externship through our institute.  This affords our students the opportunity to experience hands on training in an environment that promotes professionalism allowing them to build their practical skills as well as promotes good public relation skills.  </a:t>
            </a:r>
          </a:p>
          <a:p>
            <a:pPr lvl="0"/>
            <a:r>
              <a:rPr lang="en-US" sz="1200" dirty="0" smtClean="0"/>
              <a:t>In addition to classroom lecture and technical performance our curriculum includes assignments that promote off campus study as well as in class participation.  Students are required to complete projects that are appropriate to the subject matter that is being studied.  This encourages students to continue the learning process outside of the classroom.  </a:t>
            </a:r>
          </a:p>
          <a:p>
            <a:pPr lvl="0"/>
            <a:r>
              <a:rPr lang="en-US" sz="1200" dirty="0" smtClean="0"/>
              <a:t>In choosing our institute a student will not only learn how to prepare for becoming an employee but our Business Skills portion of the curriculum also teaches the preparation and benefits of becoming an employer.  Our Dream Spa project educates students on the process and procedures for opening a spa facility.  </a:t>
            </a:r>
          </a:p>
          <a:p>
            <a:pPr lvl="0"/>
            <a:r>
              <a:rPr lang="en-US" sz="1200" dirty="0" smtClean="0"/>
              <a:t>We have high expectations of our students. Our program is rigorous. As a graduate, you will be well-prepared and work-ready.  Your level of competence as a result of your training will allow you to handle yourself in a manner that promotes a strong work ethic and professional attitude. </a:t>
            </a:r>
          </a:p>
          <a:p>
            <a:pPr lvl="1"/>
            <a:r>
              <a:rPr lang="en-US" sz="1200" dirty="0" smtClean="0"/>
              <a:t>The reputation of our institute speaks for itself.  Due to our community connection as well as our industry network our students are highly sought after.  Beyond our comprehensive in class training we prepare our students for the job market.  By staying abreast of the career avenues and multitude of opportunity in our industry we are able to offer our students resources that will assist in their search for employment. We are committed to helping our students help themselves in finding employment immediately upon graduation.  </a:t>
            </a:r>
          </a:p>
          <a:p>
            <a:pPr lvl="0"/>
            <a:r>
              <a:rPr lang="en-US" sz="1200" dirty="0" smtClean="0"/>
              <a:t>Our institute takes pride in knowing that we are the future of esthetics.  As a leader in the industry we are known for setting standards as opposed to attempting to meet them.  </a:t>
            </a:r>
          </a:p>
          <a:p>
            <a:pPr lvl="1"/>
            <a:r>
              <a:rPr lang="en-US" sz="1200" dirty="0" smtClean="0"/>
              <a:t>Our institute is proud to offer our students the opportunity to experience hands on training in our facilities Esthetics Therapy Center.  The center has treatment rooms that are fully equipped with state of the art technical materials.  Our staff ensures that our therapy center is an environment that will meet the standards and expectations of our students and their prospective employers.</a:t>
            </a:r>
          </a:p>
          <a:p>
            <a:endParaRPr lang="en-US" sz="1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Getting Started</a:t>
            </a:r>
            <a:endParaRPr lang="en-US" dirty="0"/>
          </a:p>
        </p:txBody>
      </p:sp>
      <p:sp>
        <p:nvSpPr>
          <p:cNvPr id="3" name="Content Placeholder 2"/>
          <p:cNvSpPr>
            <a:spLocks noGrp="1"/>
          </p:cNvSpPr>
          <p:nvPr>
            <p:ph idx="1"/>
          </p:nvPr>
        </p:nvSpPr>
        <p:spPr/>
        <p:txBody>
          <a:bodyPr>
            <a:normAutofit lnSpcReduction="10000"/>
          </a:bodyPr>
          <a:lstStyle/>
          <a:p>
            <a:pPr algn="ctr">
              <a:buNone/>
            </a:pPr>
            <a:endParaRPr lang="en-US" dirty="0" smtClean="0"/>
          </a:p>
          <a:p>
            <a:pPr algn="ctr">
              <a:buNone/>
            </a:pPr>
            <a:r>
              <a:rPr lang="en-US" dirty="0" smtClean="0"/>
              <a:t>Registration:  Registration Fee $50</a:t>
            </a:r>
            <a:endParaRPr lang="en-US" sz="1800" dirty="0" smtClean="0"/>
          </a:p>
          <a:p>
            <a:r>
              <a:rPr lang="en-US" sz="1400" dirty="0" smtClean="0"/>
              <a:t>       Submit Completed Application to include two references (personal/professional)</a:t>
            </a:r>
          </a:p>
          <a:p>
            <a:r>
              <a:rPr lang="en-US" sz="1400" dirty="0" smtClean="0"/>
              <a:t>       Submit Copy of High School Diploma/GED or College Transcript</a:t>
            </a:r>
          </a:p>
          <a:p>
            <a:r>
              <a:rPr lang="en-US" sz="1400" dirty="0" smtClean="0"/>
              <a:t>       A recent identifiable photograph to keep in our records</a:t>
            </a:r>
          </a:p>
          <a:p>
            <a:r>
              <a:rPr lang="en-US" sz="1400" dirty="0" smtClean="0"/>
              <a:t>       Submit Biographical Sketch-A letter that explains your background and your  ambitions</a:t>
            </a:r>
          </a:p>
          <a:p>
            <a:r>
              <a:rPr lang="en-US" sz="1400" dirty="0" smtClean="0"/>
              <a:t>       Submit a Letter from a Best Friend Point of View-A letter written by someone close to you introducing you to us through their eyes.  What characteristics and qualities do you possess that would make you a good candidate for our program and the industry.</a:t>
            </a:r>
          </a:p>
          <a:p>
            <a:r>
              <a:rPr lang="en-US" sz="1400" dirty="0" smtClean="0"/>
              <a:t>       Schedule Testing-A placement test is required for consideration of admission</a:t>
            </a:r>
          </a:p>
          <a:p>
            <a:endParaRPr lang="en-US" sz="1400" dirty="0" smtClean="0"/>
          </a:p>
          <a:p>
            <a:pPr>
              <a:buNone/>
            </a:pPr>
            <a:r>
              <a:rPr lang="en-US" sz="1400" dirty="0" smtClean="0"/>
              <a:t>*Upon Acceptance you will be given the opportunity to place a deposit to secure a spot in the enrollment session that works best for  you.</a:t>
            </a:r>
          </a:p>
          <a:p>
            <a:pPr>
              <a:buNone/>
            </a:pPr>
            <a:endParaRPr lang="en-US" sz="1400" dirty="0" smtClean="0"/>
          </a:p>
          <a:p>
            <a:pPr>
              <a:buNone/>
            </a:pPr>
            <a:endParaRPr lang="en-US" sz="1400" dirty="0" smtClean="0"/>
          </a:p>
          <a:p>
            <a:pPr>
              <a:buNone/>
            </a:pPr>
            <a:r>
              <a:rPr lang="en-US" sz="1600" dirty="0" smtClean="0"/>
              <a:t>       </a:t>
            </a:r>
          </a:p>
          <a:p>
            <a:pPr>
              <a:buNone/>
            </a:pPr>
            <a:endParaRPr lang="en-US" sz="1600" dirty="0" smtClean="0"/>
          </a:p>
          <a:p>
            <a:pPr>
              <a:buNone/>
            </a:pPr>
            <a:endParaRPr lang="en-US" sz="1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Make This Your Year!</a:t>
            </a:r>
            <a:endParaRPr lang="en-US" dirty="0"/>
          </a:p>
        </p:txBody>
      </p:sp>
      <p:sp>
        <p:nvSpPr>
          <p:cNvPr id="3" name="Content Placeholder 2"/>
          <p:cNvSpPr>
            <a:spLocks noGrp="1"/>
          </p:cNvSpPr>
          <p:nvPr>
            <p:ph idx="1"/>
          </p:nvPr>
        </p:nvSpPr>
        <p:spPr/>
        <p:txBody>
          <a:bodyPr>
            <a:normAutofit/>
          </a:bodyPr>
          <a:lstStyle/>
          <a:p>
            <a:pPr algn="ctr">
              <a:buNone/>
            </a:pPr>
            <a:r>
              <a:rPr lang="en-US" dirty="0" smtClean="0"/>
              <a:t>Is this the year for you?  </a:t>
            </a:r>
          </a:p>
          <a:p>
            <a:pPr algn="ctr">
              <a:buNone/>
            </a:pPr>
            <a:r>
              <a:rPr lang="en-US" dirty="0" smtClean="0"/>
              <a:t>Education is the portal to your future!</a:t>
            </a:r>
          </a:p>
          <a:p>
            <a:pPr algn="ctr">
              <a:buNone/>
            </a:pPr>
            <a:r>
              <a:rPr lang="en-US" dirty="0" smtClean="0"/>
              <a:t>Ask yourself these three questions………</a:t>
            </a:r>
          </a:p>
          <a:p>
            <a:pPr algn="ctr">
              <a:buNone/>
            </a:pPr>
            <a:endParaRPr lang="en-US" dirty="0" smtClean="0"/>
          </a:p>
          <a:p>
            <a:pPr algn="ctr"/>
            <a:r>
              <a:rPr lang="en-US" sz="2000" dirty="0" smtClean="0"/>
              <a:t>Is there any reason why I should not make this my year to reach my career goals?</a:t>
            </a:r>
          </a:p>
          <a:p>
            <a:pPr algn="ctr">
              <a:buNone/>
            </a:pPr>
            <a:endParaRPr lang="en-US" sz="2000" dirty="0" smtClean="0"/>
          </a:p>
          <a:p>
            <a:pPr algn="ctr"/>
            <a:r>
              <a:rPr lang="en-US" sz="2000" dirty="0" smtClean="0"/>
              <a:t>Is there any reason why this career choice is not right for me?</a:t>
            </a:r>
          </a:p>
          <a:p>
            <a:pPr algn="ctr"/>
            <a:endParaRPr lang="en-US" sz="2000" dirty="0" smtClean="0"/>
          </a:p>
          <a:p>
            <a:pPr algn="ctr"/>
            <a:r>
              <a:rPr lang="en-US" sz="2000" dirty="0" smtClean="0"/>
              <a:t>Is there any reason why I should not take advantage of a career that offers a financial reward and a personal journey to a new me?</a:t>
            </a:r>
          </a:p>
          <a:p>
            <a:pPr algn="ctr">
              <a:buNone/>
            </a:pP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Enroll Today!</a:t>
            </a:r>
            <a:endParaRPr lang="en-US" dirty="0"/>
          </a:p>
        </p:txBody>
      </p:sp>
      <p:sp>
        <p:nvSpPr>
          <p:cNvPr id="3" name="Content Placeholder 2"/>
          <p:cNvSpPr>
            <a:spLocks noGrp="1"/>
          </p:cNvSpPr>
          <p:nvPr>
            <p:ph idx="1"/>
          </p:nvPr>
        </p:nvSpPr>
        <p:spPr/>
        <p:txBody>
          <a:bodyPr>
            <a:normAutofit lnSpcReduction="10000"/>
          </a:bodyPr>
          <a:lstStyle/>
          <a:p>
            <a:pPr algn="ctr">
              <a:buNone/>
            </a:pPr>
            <a:r>
              <a:rPr lang="en-US" dirty="0" smtClean="0"/>
              <a:t>Year round enrollment offered for monthly sessions</a:t>
            </a:r>
          </a:p>
          <a:p>
            <a:pPr algn="ctr">
              <a:buNone/>
            </a:pPr>
            <a:r>
              <a:rPr lang="en-US" dirty="0" smtClean="0"/>
              <a:t>Three Steps to Successful Enrollment </a:t>
            </a:r>
          </a:p>
          <a:p>
            <a:pPr algn="ctr">
              <a:buNone/>
            </a:pPr>
            <a:r>
              <a:rPr lang="en-US" sz="2400" dirty="0" smtClean="0"/>
              <a:t>Complete Application</a:t>
            </a:r>
          </a:p>
          <a:p>
            <a:pPr algn="ctr">
              <a:buNone/>
            </a:pPr>
            <a:r>
              <a:rPr lang="en-US" sz="2400" dirty="0" smtClean="0"/>
              <a:t>   Schedule Placement Testing  </a:t>
            </a:r>
          </a:p>
          <a:p>
            <a:pPr algn="ctr">
              <a:buNone/>
            </a:pPr>
            <a:r>
              <a:rPr lang="en-US" sz="2400" dirty="0" smtClean="0"/>
              <a:t>Submit Required Documentation </a:t>
            </a:r>
          </a:p>
          <a:p>
            <a:pPr algn="ctr">
              <a:buNone/>
            </a:pPr>
            <a:endParaRPr lang="en-US" dirty="0" smtClean="0"/>
          </a:p>
          <a:p>
            <a:pPr algn="ctr">
              <a:buNone/>
            </a:pPr>
            <a:r>
              <a:rPr lang="en-US" dirty="0" smtClean="0"/>
              <a:t>Upcoming Enrollment Sessions scheduled for </a:t>
            </a:r>
          </a:p>
          <a:p>
            <a:pPr algn="ctr">
              <a:buNone/>
            </a:pPr>
            <a:r>
              <a:rPr lang="en-US" dirty="0" smtClean="0"/>
              <a:t> July, August and September 2010</a:t>
            </a:r>
          </a:p>
          <a:p>
            <a:pPr algn="ctr">
              <a:buNone/>
            </a:pPr>
            <a:r>
              <a:rPr lang="en-US" dirty="0" smtClean="0"/>
              <a:t> Registration Fee (Required)</a:t>
            </a:r>
          </a:p>
          <a:p>
            <a:pPr algn="ctr">
              <a:buNone/>
            </a:pPr>
            <a:r>
              <a:rPr lang="en-US" dirty="0" smtClean="0"/>
              <a:t>Deposit (Waived)</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Frequently Asked Questions</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2426</TotalTime>
  <Words>1819</Words>
  <Application>Microsoft Office PowerPoint</Application>
  <PresentationFormat>On-screen Show (4:3)</PresentationFormat>
  <Paragraphs>174</Paragraphs>
  <Slides>23</Slides>
  <Notes>0</Notes>
  <HiddenSlides>0</HiddenSlides>
  <MMClips>5</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Flow</vt:lpstr>
      <vt:lpstr>A New Career.…… A New You!</vt:lpstr>
      <vt:lpstr>Did You Know………….</vt:lpstr>
      <vt:lpstr>What Is An Esthetician?</vt:lpstr>
      <vt:lpstr>Opportunities in Esthetics</vt:lpstr>
      <vt:lpstr>Start With A Good Education</vt:lpstr>
      <vt:lpstr>Things You May Want To Know About……. </vt:lpstr>
      <vt:lpstr>Meet The President</vt:lpstr>
      <vt:lpstr>Meet The Director</vt:lpstr>
      <vt:lpstr>Credentials</vt:lpstr>
      <vt:lpstr>Teaching Style</vt:lpstr>
      <vt:lpstr>Meet The Instructor</vt:lpstr>
      <vt:lpstr>Teaching Techniques</vt:lpstr>
      <vt:lpstr>In The Classroom</vt:lpstr>
      <vt:lpstr> Course Menu</vt:lpstr>
      <vt:lpstr>Class Schedules</vt:lpstr>
      <vt:lpstr>Meet The Students</vt:lpstr>
      <vt:lpstr>Facility Amenities</vt:lpstr>
      <vt:lpstr>Pricing and Financing Opportunities</vt:lpstr>
      <vt:lpstr>Top Reasons To Attend  The Virginia Institute of Esthetics</vt:lpstr>
      <vt:lpstr>Getting Started</vt:lpstr>
      <vt:lpstr>Make This Your Year!</vt:lpstr>
      <vt:lpstr>Enroll Today!</vt:lpstr>
      <vt:lpstr>Frequently Asked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New Year….…A New Career.…… A New You!</dc:title>
  <dc:creator>Nina Higgins</dc:creator>
  <cp:lastModifiedBy>School of Esthetics and Rearch</cp:lastModifiedBy>
  <cp:revision>86</cp:revision>
  <dcterms:created xsi:type="dcterms:W3CDTF">2006-08-16T00:00:00Z</dcterms:created>
  <dcterms:modified xsi:type="dcterms:W3CDTF">2016-08-15T19:35:31Z</dcterms:modified>
</cp:coreProperties>
</file>